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思源黑体 2" charset="1" panose="020B0500000000000000"/>
      <p:regular r:id="rId16"/>
    </p:embeddedFont>
    <p:embeddedFont>
      <p:font typeface="思源黑体 2 Bold" charset="1" panose="020B0800000000000000"/>
      <p:regular r:id="rId17"/>
    </p:embeddedFont>
    <p:embeddedFont>
      <p:font typeface="Agrandir" charset="1" panose="00000500000000000000"/>
      <p:regular r:id="rId18"/>
    </p:embeddedFont>
    <p:embeddedFont>
      <p:font typeface="阿里巴巴普惠体 Bold" charset="1" panose="00020600040101010101"/>
      <p:regular r:id="rId19"/>
    </p:embeddedFont>
    <p:embeddedFont>
      <p:font typeface="阿里巴巴普惠体" charset="1" panose="00020600040101010101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14803" y="6334057"/>
            <a:ext cx="3432261" cy="875732"/>
            <a:chOff x="0" y="0"/>
            <a:chExt cx="903970" cy="2306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970" cy="230645"/>
            </a:xfrm>
            <a:custGeom>
              <a:avLst/>
              <a:gdLst/>
              <a:ahLst/>
              <a:cxnLst/>
              <a:rect r="r" b="b" t="t" l="l"/>
              <a:pathLst>
                <a:path h="230645" w="903970">
                  <a:moveTo>
                    <a:pt x="115037" y="0"/>
                  </a:moveTo>
                  <a:lnTo>
                    <a:pt x="788933" y="0"/>
                  </a:lnTo>
                  <a:cubicBezTo>
                    <a:pt x="852466" y="0"/>
                    <a:pt x="903970" y="51504"/>
                    <a:pt x="903970" y="115037"/>
                  </a:cubicBezTo>
                  <a:lnTo>
                    <a:pt x="903970" y="115608"/>
                  </a:lnTo>
                  <a:cubicBezTo>
                    <a:pt x="903970" y="146118"/>
                    <a:pt x="891850" y="175378"/>
                    <a:pt x="870277" y="196952"/>
                  </a:cubicBezTo>
                  <a:cubicBezTo>
                    <a:pt x="848703" y="218525"/>
                    <a:pt x="819443" y="230645"/>
                    <a:pt x="788933" y="230645"/>
                  </a:cubicBezTo>
                  <a:lnTo>
                    <a:pt x="115037" y="230645"/>
                  </a:lnTo>
                  <a:cubicBezTo>
                    <a:pt x="84527" y="230645"/>
                    <a:pt x="55267" y="218525"/>
                    <a:pt x="33694" y="196952"/>
                  </a:cubicBezTo>
                  <a:cubicBezTo>
                    <a:pt x="12120" y="175378"/>
                    <a:pt x="0" y="146118"/>
                    <a:pt x="0" y="115608"/>
                  </a:cubicBezTo>
                  <a:lnTo>
                    <a:pt x="0" y="115037"/>
                  </a:lnTo>
                  <a:cubicBezTo>
                    <a:pt x="0" y="84527"/>
                    <a:pt x="12120" y="55267"/>
                    <a:pt x="33694" y="33694"/>
                  </a:cubicBezTo>
                  <a:cubicBezTo>
                    <a:pt x="55267" y="12120"/>
                    <a:pt x="84527" y="0"/>
                    <a:pt x="115037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903970" cy="25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14803" y="6505244"/>
            <a:ext cx="3631493" cy="91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20234798-孙奇栋</a:t>
            </a:r>
          </a:p>
          <a:p>
            <a:pPr algn="ctr">
              <a:lnSpc>
                <a:spcPts val="367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04588" y="3128857"/>
            <a:ext cx="9910301" cy="156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91"/>
              </a:lnSpc>
              <a:spcBef>
                <a:spcPct val="0"/>
              </a:spcBef>
            </a:pPr>
            <a:r>
              <a:rPr lang="en-US" b="true" sz="9136">
                <a:solidFill>
                  <a:srgbClr val="5271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第二周</a:t>
            </a:r>
            <a:r>
              <a:rPr lang="en-US" b="true" sz="9136" strike="noStrike" u="none">
                <a:solidFill>
                  <a:srgbClr val="5271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总结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4588" y="1817803"/>
            <a:ext cx="10171350" cy="142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28"/>
              </a:lnSpc>
            </a:pPr>
            <a:r>
              <a:rPr lang="en-US" sz="8306" b="true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定量工程设计方法2</a:t>
            </a:r>
          </a:p>
        </p:txBody>
      </p:sp>
      <p:sp>
        <p:nvSpPr>
          <p:cNvPr name="AutoShape 10" id="10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66700" y="2873678"/>
            <a:ext cx="3032279" cy="2929490"/>
          </a:xfrm>
          <a:custGeom>
            <a:avLst/>
            <a:gdLst/>
            <a:ahLst/>
            <a:cxnLst/>
            <a:rect r="r" b="b" t="t" l="l"/>
            <a:pathLst>
              <a:path h="2929490" w="3032279">
                <a:moveTo>
                  <a:pt x="0" y="0"/>
                </a:moveTo>
                <a:lnTo>
                  <a:pt x="3032279" y="0"/>
                </a:lnTo>
                <a:lnTo>
                  <a:pt x="3032279" y="2929490"/>
                </a:lnTo>
                <a:lnTo>
                  <a:pt x="0" y="292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30116" y="2873678"/>
            <a:ext cx="3032279" cy="2929490"/>
          </a:xfrm>
          <a:custGeom>
            <a:avLst/>
            <a:gdLst/>
            <a:ahLst/>
            <a:cxnLst/>
            <a:rect r="r" b="b" t="t" l="l"/>
            <a:pathLst>
              <a:path h="2929490" w="3032279">
                <a:moveTo>
                  <a:pt x="0" y="0"/>
                </a:moveTo>
                <a:lnTo>
                  <a:pt x="3032279" y="0"/>
                </a:lnTo>
                <a:lnTo>
                  <a:pt x="3032279" y="2929490"/>
                </a:lnTo>
                <a:lnTo>
                  <a:pt x="0" y="2929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60822" y="6598021"/>
            <a:ext cx="3603492" cy="2410282"/>
          </a:xfrm>
          <a:custGeom>
            <a:avLst/>
            <a:gdLst/>
            <a:ahLst/>
            <a:cxnLst/>
            <a:rect r="r" b="b" t="t" l="l"/>
            <a:pathLst>
              <a:path h="2410282" w="3603492">
                <a:moveTo>
                  <a:pt x="0" y="0"/>
                </a:moveTo>
                <a:lnTo>
                  <a:pt x="3603492" y="0"/>
                </a:lnTo>
                <a:lnTo>
                  <a:pt x="3603492" y="2410283"/>
                </a:lnTo>
                <a:lnTo>
                  <a:pt x="0" y="2410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67943" y="1787122"/>
            <a:ext cx="2955459" cy="647270"/>
          </a:xfrm>
          <a:custGeom>
            <a:avLst/>
            <a:gdLst/>
            <a:ahLst/>
            <a:cxnLst/>
            <a:rect r="r" b="b" t="t" l="l"/>
            <a:pathLst>
              <a:path h="647270" w="2955459">
                <a:moveTo>
                  <a:pt x="0" y="0"/>
                </a:moveTo>
                <a:lnTo>
                  <a:pt x="2955459" y="0"/>
                </a:lnTo>
                <a:lnTo>
                  <a:pt x="2955459" y="647270"/>
                </a:lnTo>
                <a:lnTo>
                  <a:pt x="0" y="647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46233" y="3281193"/>
            <a:ext cx="6543606" cy="902566"/>
          </a:xfrm>
          <a:custGeom>
            <a:avLst/>
            <a:gdLst/>
            <a:ahLst/>
            <a:cxnLst/>
            <a:rect r="r" b="b" t="t" l="l"/>
            <a:pathLst>
              <a:path h="902566" w="6543606">
                <a:moveTo>
                  <a:pt x="0" y="0"/>
                </a:moveTo>
                <a:lnTo>
                  <a:pt x="6543606" y="0"/>
                </a:lnTo>
                <a:lnTo>
                  <a:pt x="6543606" y="902566"/>
                </a:lnTo>
                <a:lnTo>
                  <a:pt x="0" y="902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46233" y="4640959"/>
            <a:ext cx="5798879" cy="782388"/>
          </a:xfrm>
          <a:custGeom>
            <a:avLst/>
            <a:gdLst/>
            <a:ahLst/>
            <a:cxnLst/>
            <a:rect r="r" b="b" t="t" l="l"/>
            <a:pathLst>
              <a:path h="782388" w="5798879">
                <a:moveTo>
                  <a:pt x="0" y="0"/>
                </a:moveTo>
                <a:lnTo>
                  <a:pt x="5798879" y="0"/>
                </a:lnTo>
                <a:lnTo>
                  <a:pt x="5798879" y="782389"/>
                </a:lnTo>
                <a:lnTo>
                  <a:pt x="0" y="782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45919" y="6439033"/>
            <a:ext cx="2100528" cy="551270"/>
          </a:xfrm>
          <a:custGeom>
            <a:avLst/>
            <a:gdLst/>
            <a:ahLst/>
            <a:cxnLst/>
            <a:rect r="r" b="b" t="t" l="l"/>
            <a:pathLst>
              <a:path h="551270" w="2100528">
                <a:moveTo>
                  <a:pt x="0" y="0"/>
                </a:moveTo>
                <a:lnTo>
                  <a:pt x="2100528" y="0"/>
                </a:lnTo>
                <a:lnTo>
                  <a:pt x="2100528" y="551269"/>
                </a:lnTo>
                <a:lnTo>
                  <a:pt x="0" y="551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45919" y="7161752"/>
            <a:ext cx="1817300" cy="520812"/>
          </a:xfrm>
          <a:custGeom>
            <a:avLst/>
            <a:gdLst/>
            <a:ahLst/>
            <a:cxnLst/>
            <a:rect r="r" b="b" t="t" l="l"/>
            <a:pathLst>
              <a:path h="520812" w="1817300">
                <a:moveTo>
                  <a:pt x="0" y="0"/>
                </a:moveTo>
                <a:lnTo>
                  <a:pt x="1817300" y="0"/>
                </a:lnTo>
                <a:lnTo>
                  <a:pt x="1817300" y="520812"/>
                </a:lnTo>
                <a:lnTo>
                  <a:pt x="0" y="5208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946233" y="8624261"/>
            <a:ext cx="4696943" cy="500689"/>
          </a:xfrm>
          <a:custGeom>
            <a:avLst/>
            <a:gdLst/>
            <a:ahLst/>
            <a:cxnLst/>
            <a:rect r="r" b="b" t="t" l="l"/>
            <a:pathLst>
              <a:path h="500689" w="4696943">
                <a:moveTo>
                  <a:pt x="0" y="0"/>
                </a:moveTo>
                <a:lnTo>
                  <a:pt x="4696943" y="0"/>
                </a:lnTo>
                <a:lnTo>
                  <a:pt x="4696943" y="500689"/>
                </a:lnTo>
                <a:lnTo>
                  <a:pt x="0" y="500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92666" y="1297469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任务四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58423" y="1226766"/>
            <a:ext cx="934875" cy="8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02529" y="1994110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分析二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77478" y="8982075"/>
            <a:ext cx="137018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卷积结果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45919" y="5957914"/>
            <a:ext cx="311533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积分结果分别为: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58785" y="6552743"/>
            <a:ext cx="311533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发散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58785" y="7260233"/>
            <a:ext cx="311533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收敛，体现频率保持性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167525" y="2828399"/>
            <a:ext cx="311533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卷积运算定义: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89998" y="5950321"/>
            <a:ext cx="311533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余弦函数自身进行卷积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67525" y="8130239"/>
            <a:ext cx="311533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实际卷积结果：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50579" y="4174234"/>
            <a:ext cx="4337421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000" b="true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​时域波形特征​（图像表现）：</a:t>
            </a:r>
          </a:p>
          <a:p>
            <a:pPr algn="just">
              <a:lnSpc>
                <a:spcPts val="2400"/>
              </a:lnSpc>
            </a:pPr>
            <a:r>
              <a:rPr lang="en-US" sz="2000">
                <a:solidFill>
                  <a:srgbClr val="000000"/>
                </a:solidFill>
                <a:latin typeface="阿里巴巴普惠体"/>
                <a:ea typeface="阿里巴巴普惠体"/>
                <a:cs typeface="阿里巴巴普惠体"/>
                <a:sym typeface="阿里巴巴普惠体"/>
              </a:rPr>
              <a:t>        </a:t>
            </a:r>
            <a:r>
              <a:rPr lang="en-US" sz="2000" b="true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​幅度调制：图中幅度在±1之间波动，表明存在归一化处理，避免无限长信号的发散问题。</a:t>
            </a:r>
          </a:p>
          <a:p>
            <a:pPr algn="just">
              <a:lnSpc>
                <a:spcPts val="2400"/>
              </a:lnSpc>
            </a:pPr>
            <a:r>
              <a:rPr lang="en-US" sz="2000" b="true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​        频率加倍现象：原信号频率为f，卷积后主频可能接近2f（如原信号10Hz→输出20Hz），导致波峰/谷密度翻倍。</a:t>
            </a:r>
          </a:p>
          <a:p>
            <a:pPr algn="just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​        干涉图案：不同延迟下</a:t>
            </a: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的相位叠加导致相长（波峰）和相消（波谷）干涉，形成复杂波形</a:t>
            </a:r>
          </a:p>
          <a:p>
            <a:pPr algn="l">
              <a:lnSpc>
                <a:spcPts val="2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62247" y="1959197"/>
            <a:ext cx="3141456" cy="156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91"/>
              </a:lnSpc>
              <a:spcBef>
                <a:spcPct val="0"/>
              </a:spcBef>
            </a:pPr>
            <a:r>
              <a:rPr lang="en-US" b="true" sz="9136">
                <a:solidFill>
                  <a:srgbClr val="5271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目录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74742" y="2583420"/>
            <a:ext cx="4199921" cy="74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5"/>
              </a:lnSpc>
            </a:pPr>
            <a:r>
              <a:rPr lang="en-US" sz="3768" spc="742">
                <a:solidFill>
                  <a:srgbClr val="000000">
                    <a:alpha val="55686"/>
                  </a:srgbClr>
                </a:solidFill>
                <a:latin typeface="Agrandir"/>
                <a:ea typeface="Agrandir"/>
                <a:cs typeface="Agrandir"/>
                <a:sym typeface="Agrandir"/>
              </a:rPr>
              <a:t>CONTENTS</a:t>
            </a:r>
          </a:p>
        </p:txBody>
      </p:sp>
      <p:sp>
        <p:nvSpPr>
          <p:cNvPr name="AutoShape 6" id="6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068540" y="4715574"/>
            <a:ext cx="3906942" cy="55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598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4836" y="4715574"/>
            <a:ext cx="3906942" cy="1097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8"/>
              </a:lnSpc>
            </a:pPr>
            <a:r>
              <a:rPr lang="en-US" sz="3598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任务四</a:t>
            </a:r>
          </a:p>
          <a:p>
            <a:pPr algn="l" marL="0" indent="0" lvl="0">
              <a:lnSpc>
                <a:spcPts val="4318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030808" y="4690888"/>
            <a:ext cx="872866" cy="904427"/>
            <a:chOff x="0" y="0"/>
            <a:chExt cx="223589" cy="2316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02399" y="4815060"/>
            <a:ext cx="729683" cy="65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4318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01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975482" y="4690888"/>
            <a:ext cx="872866" cy="904504"/>
            <a:chOff x="0" y="0"/>
            <a:chExt cx="223589" cy="2316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3589" cy="231694"/>
            </a:xfrm>
            <a:custGeom>
              <a:avLst/>
              <a:gdLst/>
              <a:ahLst/>
              <a:cxnLst/>
              <a:rect r="r" b="b" t="t" l="l"/>
              <a:pathLst>
                <a:path h="23169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94"/>
                  </a:lnTo>
                  <a:lnTo>
                    <a:pt x="0" y="23169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23589" cy="2793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047073" y="4815060"/>
            <a:ext cx="729683" cy="65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2"/>
              </a:lnSpc>
            </a:pPr>
            <a:r>
              <a:rPr lang="en-US" sz="4318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979926" y="9552846"/>
            <a:ext cx="8977036" cy="48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1"/>
              </a:lnSpc>
            </a:pPr>
            <a:r>
              <a:rPr lang="en-US" sz="2479" spc="488">
                <a:solidFill>
                  <a:srgbClr val="000000">
                    <a:alpha val="27843"/>
                  </a:srgbClr>
                </a:solidFill>
                <a:latin typeface="Agrandir"/>
                <a:ea typeface="Agrandir"/>
                <a:cs typeface="Agrandir"/>
                <a:sym typeface="Agrandir"/>
              </a:rPr>
              <a:t>SUMMARY OF ENTERPRISE WORK REPORT</a:t>
            </a:r>
          </a:p>
        </p:txBody>
      </p:sp>
      <p:sp>
        <p:nvSpPr>
          <p:cNvPr name="AutoShape 6" id="6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376215" y="2817722"/>
            <a:ext cx="7651394" cy="6035037"/>
          </a:xfrm>
          <a:custGeom>
            <a:avLst/>
            <a:gdLst/>
            <a:ahLst/>
            <a:cxnLst/>
            <a:rect r="r" b="b" t="t" l="l"/>
            <a:pathLst>
              <a:path h="6035037" w="7651394">
                <a:moveTo>
                  <a:pt x="0" y="0"/>
                </a:moveTo>
                <a:lnTo>
                  <a:pt x="7651394" y="0"/>
                </a:lnTo>
                <a:lnTo>
                  <a:pt x="7651394" y="6035037"/>
                </a:lnTo>
                <a:lnTo>
                  <a:pt x="0" y="6035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 flipV="true">
            <a:off x="1792666" y="4830656"/>
            <a:ext cx="2166870" cy="8362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2049078" y="2790273"/>
            <a:ext cx="2057206" cy="78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4340051" y="2773926"/>
            <a:ext cx="3320874" cy="4291922"/>
          </a:xfrm>
          <a:custGeom>
            <a:avLst/>
            <a:gdLst/>
            <a:ahLst/>
            <a:cxnLst/>
            <a:rect r="r" b="b" t="t" l="l"/>
            <a:pathLst>
              <a:path h="4291922" w="3320874">
                <a:moveTo>
                  <a:pt x="0" y="0"/>
                </a:moveTo>
                <a:lnTo>
                  <a:pt x="3320875" y="0"/>
                </a:lnTo>
                <a:lnTo>
                  <a:pt x="3320875" y="4291922"/>
                </a:lnTo>
                <a:lnTo>
                  <a:pt x="0" y="4291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>
            <a:off x="1792666" y="7760311"/>
            <a:ext cx="1912464" cy="82934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V="true">
            <a:off x="10223253" y="2604536"/>
            <a:ext cx="1914184" cy="11452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358423" y="1226766"/>
            <a:ext cx="934875" cy="838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14412" y="1177720"/>
            <a:ext cx="12198121" cy="55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8"/>
              </a:lnSpc>
              <a:spcBef>
                <a:spcPct val="0"/>
              </a:spcBef>
            </a:pPr>
            <a:r>
              <a:rPr lang="en-US" b="true" sz="3615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由于任务四要对任务二进行计算，对任务一和任务二进行重构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5762" y="4468706"/>
            <a:ext cx="237380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任务1：声音采集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8128" y="2428323"/>
            <a:ext cx="4114412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任务2：生成典型信号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43282" y="7513523"/>
            <a:ext cx="4114412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任务1&amp;2效果展示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8423" y="8740481"/>
            <a:ext cx="237380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任务4：卷积分析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3166" y="2114786"/>
            <a:ext cx="237380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任务3：设计算法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979926" y="9552846"/>
            <a:ext cx="8977036" cy="48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1"/>
              </a:lnSpc>
            </a:pPr>
            <a:r>
              <a:rPr lang="en-US" sz="2479" spc="488">
                <a:solidFill>
                  <a:srgbClr val="000000">
                    <a:alpha val="27843"/>
                  </a:srgbClr>
                </a:solidFill>
                <a:latin typeface="Agrandir"/>
                <a:ea typeface="Agrandir"/>
                <a:cs typeface="Agrandir"/>
                <a:sym typeface="Agrandir"/>
              </a:rPr>
              <a:t>SUMMARY OF ENTERPRISE WORK REPORT</a:t>
            </a:r>
          </a:p>
        </p:txBody>
      </p:sp>
      <p:sp>
        <p:nvSpPr>
          <p:cNvPr name="AutoShape 6" id="6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057517" y="2600487"/>
            <a:ext cx="4475902" cy="3840522"/>
          </a:xfrm>
          <a:custGeom>
            <a:avLst/>
            <a:gdLst/>
            <a:ahLst/>
            <a:cxnLst/>
            <a:rect r="r" b="b" t="t" l="l"/>
            <a:pathLst>
              <a:path h="3840522" w="4475902">
                <a:moveTo>
                  <a:pt x="0" y="0"/>
                </a:moveTo>
                <a:lnTo>
                  <a:pt x="4475903" y="0"/>
                </a:lnTo>
                <a:lnTo>
                  <a:pt x="4475903" y="3840522"/>
                </a:lnTo>
                <a:lnTo>
                  <a:pt x="0" y="38405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87113" y="2600487"/>
            <a:ext cx="6372187" cy="3598848"/>
          </a:xfrm>
          <a:custGeom>
            <a:avLst/>
            <a:gdLst/>
            <a:ahLst/>
            <a:cxnLst/>
            <a:rect r="r" b="b" t="t" l="l"/>
            <a:pathLst>
              <a:path h="3598848" w="6372187">
                <a:moveTo>
                  <a:pt x="0" y="0"/>
                </a:moveTo>
                <a:lnTo>
                  <a:pt x="6372187" y="0"/>
                </a:lnTo>
                <a:lnTo>
                  <a:pt x="6372187" y="3598848"/>
                </a:lnTo>
                <a:lnTo>
                  <a:pt x="0" y="3598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2755" y="7279209"/>
            <a:ext cx="7196483" cy="1115455"/>
          </a:xfrm>
          <a:custGeom>
            <a:avLst/>
            <a:gdLst/>
            <a:ahLst/>
            <a:cxnLst/>
            <a:rect r="r" b="b" t="t" l="l"/>
            <a:pathLst>
              <a:path h="1115455" w="7196483">
                <a:moveTo>
                  <a:pt x="0" y="0"/>
                </a:moveTo>
                <a:lnTo>
                  <a:pt x="7196484" y="0"/>
                </a:lnTo>
                <a:lnTo>
                  <a:pt x="7196484" y="1115455"/>
                </a:lnTo>
                <a:lnTo>
                  <a:pt x="0" y="11154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87113" y="6745809"/>
            <a:ext cx="6211297" cy="1304372"/>
          </a:xfrm>
          <a:custGeom>
            <a:avLst/>
            <a:gdLst/>
            <a:ahLst/>
            <a:cxnLst/>
            <a:rect r="r" b="b" t="t" l="l"/>
            <a:pathLst>
              <a:path h="1304372" w="6211297">
                <a:moveTo>
                  <a:pt x="0" y="0"/>
                </a:moveTo>
                <a:lnTo>
                  <a:pt x="6211297" y="0"/>
                </a:lnTo>
                <a:lnTo>
                  <a:pt x="6211297" y="1304373"/>
                </a:lnTo>
                <a:lnTo>
                  <a:pt x="0" y="1304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37008" y="8144120"/>
            <a:ext cx="4687212" cy="1100476"/>
          </a:xfrm>
          <a:custGeom>
            <a:avLst/>
            <a:gdLst/>
            <a:ahLst/>
            <a:cxnLst/>
            <a:rect r="r" b="b" t="t" l="l"/>
            <a:pathLst>
              <a:path h="1100476" w="4687212">
                <a:moveTo>
                  <a:pt x="0" y="0"/>
                </a:moveTo>
                <a:lnTo>
                  <a:pt x="4687212" y="0"/>
                </a:lnTo>
                <a:lnTo>
                  <a:pt x="4687212" y="1100476"/>
                </a:lnTo>
                <a:lnTo>
                  <a:pt x="0" y="1100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2666" y="1297469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8423" y="1226766"/>
            <a:ext cx="934875" cy="8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57517" y="6431484"/>
            <a:ext cx="447590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周期算法：FFT法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87113" y="6189810"/>
            <a:ext cx="63721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方差算法：向量化平方和法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87113" y="8943975"/>
            <a:ext cx="74989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缺点：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87113" y="8232458"/>
            <a:ext cx="74989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优点：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979926" y="9552846"/>
            <a:ext cx="8977036" cy="48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1"/>
              </a:lnSpc>
            </a:pPr>
            <a:r>
              <a:rPr lang="en-US" sz="2479" spc="488">
                <a:solidFill>
                  <a:srgbClr val="000000">
                    <a:alpha val="27843"/>
                  </a:srgbClr>
                </a:solidFill>
                <a:latin typeface="Agrandir"/>
                <a:ea typeface="Agrandir"/>
                <a:cs typeface="Agrandir"/>
                <a:sym typeface="Agrandir"/>
              </a:rPr>
              <a:t>SUMMARY OF ENTERPRISE WORK REPORT</a:t>
            </a:r>
          </a:p>
        </p:txBody>
      </p:sp>
      <p:sp>
        <p:nvSpPr>
          <p:cNvPr name="AutoShape 6" id="6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85022" y="2695124"/>
            <a:ext cx="5823830" cy="2907725"/>
          </a:xfrm>
          <a:custGeom>
            <a:avLst/>
            <a:gdLst/>
            <a:ahLst/>
            <a:cxnLst/>
            <a:rect r="r" b="b" t="t" l="l"/>
            <a:pathLst>
              <a:path h="2907725" w="5823830">
                <a:moveTo>
                  <a:pt x="0" y="0"/>
                </a:moveTo>
                <a:lnTo>
                  <a:pt x="5823830" y="0"/>
                </a:lnTo>
                <a:lnTo>
                  <a:pt x="5823830" y="2907725"/>
                </a:lnTo>
                <a:lnTo>
                  <a:pt x="0" y="2907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5861" y="6183874"/>
            <a:ext cx="6954368" cy="1217014"/>
          </a:xfrm>
          <a:custGeom>
            <a:avLst/>
            <a:gdLst/>
            <a:ahLst/>
            <a:cxnLst/>
            <a:rect r="r" b="b" t="t" l="l"/>
            <a:pathLst>
              <a:path h="1217014" w="6954368">
                <a:moveTo>
                  <a:pt x="0" y="0"/>
                </a:moveTo>
                <a:lnTo>
                  <a:pt x="6954368" y="0"/>
                </a:lnTo>
                <a:lnTo>
                  <a:pt x="6954368" y="1217014"/>
                </a:lnTo>
                <a:lnTo>
                  <a:pt x="0" y="1217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79447" y="7677113"/>
            <a:ext cx="4032043" cy="813434"/>
          </a:xfrm>
          <a:custGeom>
            <a:avLst/>
            <a:gdLst/>
            <a:ahLst/>
            <a:cxnLst/>
            <a:rect r="r" b="b" t="t" l="l"/>
            <a:pathLst>
              <a:path h="813434" w="4032043">
                <a:moveTo>
                  <a:pt x="0" y="0"/>
                </a:moveTo>
                <a:lnTo>
                  <a:pt x="4032043" y="0"/>
                </a:lnTo>
                <a:lnTo>
                  <a:pt x="4032043" y="813434"/>
                </a:lnTo>
                <a:lnTo>
                  <a:pt x="0" y="813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77" r="0" b="-527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79447" y="8490547"/>
            <a:ext cx="3914803" cy="615490"/>
          </a:xfrm>
          <a:custGeom>
            <a:avLst/>
            <a:gdLst/>
            <a:ahLst/>
            <a:cxnLst/>
            <a:rect r="r" b="b" t="t" l="l"/>
            <a:pathLst>
              <a:path h="615490" w="3914803">
                <a:moveTo>
                  <a:pt x="0" y="0"/>
                </a:moveTo>
                <a:lnTo>
                  <a:pt x="3914804" y="0"/>
                </a:lnTo>
                <a:lnTo>
                  <a:pt x="3914804" y="615490"/>
                </a:lnTo>
                <a:lnTo>
                  <a:pt x="0" y="615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68253" y="2568925"/>
            <a:ext cx="6218356" cy="3033924"/>
          </a:xfrm>
          <a:custGeom>
            <a:avLst/>
            <a:gdLst/>
            <a:ahLst/>
            <a:cxnLst/>
            <a:rect r="r" b="b" t="t" l="l"/>
            <a:pathLst>
              <a:path h="3033924" w="6218356">
                <a:moveTo>
                  <a:pt x="0" y="0"/>
                </a:moveTo>
                <a:lnTo>
                  <a:pt x="6218356" y="0"/>
                </a:lnTo>
                <a:lnTo>
                  <a:pt x="6218356" y="3033924"/>
                </a:lnTo>
                <a:lnTo>
                  <a:pt x="0" y="30339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38235" y="7223045"/>
            <a:ext cx="5137203" cy="711432"/>
          </a:xfrm>
          <a:custGeom>
            <a:avLst/>
            <a:gdLst/>
            <a:ahLst/>
            <a:cxnLst/>
            <a:rect r="r" b="b" t="t" l="l"/>
            <a:pathLst>
              <a:path h="711432" w="5137203">
                <a:moveTo>
                  <a:pt x="0" y="0"/>
                </a:moveTo>
                <a:lnTo>
                  <a:pt x="5137203" y="0"/>
                </a:lnTo>
                <a:lnTo>
                  <a:pt x="5137203" y="711432"/>
                </a:lnTo>
                <a:lnTo>
                  <a:pt x="0" y="7114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938235" y="7899497"/>
            <a:ext cx="5137203" cy="711432"/>
          </a:xfrm>
          <a:custGeom>
            <a:avLst/>
            <a:gdLst/>
            <a:ahLst/>
            <a:cxnLst/>
            <a:rect r="r" b="b" t="t" l="l"/>
            <a:pathLst>
              <a:path h="711432" w="5137203">
                <a:moveTo>
                  <a:pt x="0" y="0"/>
                </a:moveTo>
                <a:lnTo>
                  <a:pt x="5137203" y="0"/>
                </a:lnTo>
                <a:lnTo>
                  <a:pt x="5137203" y="711432"/>
                </a:lnTo>
                <a:lnTo>
                  <a:pt x="0" y="711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92666" y="1297469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8423" y="1226766"/>
            <a:ext cx="934875" cy="8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5022" y="5593324"/>
            <a:ext cx="5823830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均值算法：向量化求和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29552" y="8481022"/>
            <a:ext cx="74989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缺点：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9552" y="7769505"/>
            <a:ext cx="749895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优点：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68253" y="5593324"/>
            <a:ext cx="6218356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均方值算法：积分法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979926" y="9552846"/>
            <a:ext cx="8977036" cy="48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1"/>
              </a:lnSpc>
            </a:pPr>
            <a:r>
              <a:rPr lang="en-US" sz="2479" spc="488">
                <a:solidFill>
                  <a:srgbClr val="000000">
                    <a:alpha val="27843"/>
                  </a:srgbClr>
                </a:solidFill>
                <a:latin typeface="Agrandir"/>
                <a:ea typeface="Agrandir"/>
                <a:cs typeface="Agrandir"/>
                <a:sym typeface="Agrandir"/>
              </a:rPr>
              <a:t>SUMMARY OF ENTERPRISE WORK REPORT</a:t>
            </a:r>
          </a:p>
        </p:txBody>
      </p:sp>
      <p:sp>
        <p:nvSpPr>
          <p:cNvPr name="AutoShape 6" id="6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92666" y="2576369"/>
            <a:ext cx="6072799" cy="3681213"/>
            <a:chOff x="0" y="0"/>
            <a:chExt cx="8097065" cy="49082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97065" cy="4501884"/>
            </a:xfrm>
            <a:custGeom>
              <a:avLst/>
              <a:gdLst/>
              <a:ahLst/>
              <a:cxnLst/>
              <a:rect r="r" b="b" t="t" l="l"/>
              <a:pathLst>
                <a:path h="4501884" w="8097065">
                  <a:moveTo>
                    <a:pt x="0" y="0"/>
                  </a:moveTo>
                  <a:lnTo>
                    <a:pt x="8097065" y="0"/>
                  </a:lnTo>
                  <a:lnTo>
                    <a:pt x="8097065" y="4501884"/>
                  </a:lnTo>
                  <a:lnTo>
                    <a:pt x="0" y="4501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4492359"/>
              <a:ext cx="7765106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RMS算法：积分法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94865" y="2576369"/>
            <a:ext cx="7204547" cy="3717004"/>
            <a:chOff x="0" y="0"/>
            <a:chExt cx="9606063" cy="49560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06063" cy="4549605"/>
            </a:xfrm>
            <a:custGeom>
              <a:avLst/>
              <a:gdLst/>
              <a:ahLst/>
              <a:cxnLst/>
              <a:rect r="r" b="b" t="t" l="l"/>
              <a:pathLst>
                <a:path h="4549605" w="9606063">
                  <a:moveTo>
                    <a:pt x="0" y="0"/>
                  </a:moveTo>
                  <a:lnTo>
                    <a:pt x="9606063" y="0"/>
                  </a:lnTo>
                  <a:lnTo>
                    <a:pt x="9606063" y="4549605"/>
                  </a:lnTo>
                  <a:lnTo>
                    <a:pt x="0" y="4549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811354" y="4540080"/>
              <a:ext cx="8291141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峰值算法：findpeaks拓展发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65558" y="8017084"/>
            <a:ext cx="5259821" cy="1330975"/>
            <a:chOff x="0" y="0"/>
            <a:chExt cx="7013094" cy="17746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83971" y="0"/>
              <a:ext cx="5929123" cy="1774634"/>
            </a:xfrm>
            <a:custGeom>
              <a:avLst/>
              <a:gdLst/>
              <a:ahLst/>
              <a:cxnLst/>
              <a:rect r="r" b="b" t="t" l="l"/>
              <a:pathLst>
                <a:path h="1774634" w="5929123">
                  <a:moveTo>
                    <a:pt x="0" y="0"/>
                  </a:moveTo>
                  <a:lnTo>
                    <a:pt x="5929123" y="0"/>
                  </a:lnTo>
                  <a:lnTo>
                    <a:pt x="5929123" y="1774634"/>
                  </a:lnTo>
                  <a:lnTo>
                    <a:pt x="0" y="1774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1148936"/>
              <a:ext cx="999860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缺点：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00247"/>
              <a:ext cx="999860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优点：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65558" y="6394793"/>
            <a:ext cx="6653414" cy="1621770"/>
          </a:xfrm>
          <a:custGeom>
            <a:avLst/>
            <a:gdLst/>
            <a:ahLst/>
            <a:cxnLst/>
            <a:rect r="r" b="b" t="t" l="l"/>
            <a:pathLst>
              <a:path h="1621770" w="6653414">
                <a:moveTo>
                  <a:pt x="0" y="0"/>
                </a:moveTo>
                <a:lnTo>
                  <a:pt x="6653415" y="0"/>
                </a:lnTo>
                <a:lnTo>
                  <a:pt x="6653415" y="1621770"/>
                </a:lnTo>
                <a:lnTo>
                  <a:pt x="0" y="1621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394043" y="6359425"/>
            <a:ext cx="4549985" cy="1692506"/>
          </a:xfrm>
          <a:custGeom>
            <a:avLst/>
            <a:gdLst/>
            <a:ahLst/>
            <a:cxnLst/>
            <a:rect r="r" b="b" t="t" l="l"/>
            <a:pathLst>
              <a:path h="1692506" w="4549985">
                <a:moveTo>
                  <a:pt x="0" y="0"/>
                </a:moveTo>
                <a:lnTo>
                  <a:pt x="4549984" y="0"/>
                </a:lnTo>
                <a:lnTo>
                  <a:pt x="4549984" y="1692506"/>
                </a:lnTo>
                <a:lnTo>
                  <a:pt x="0" y="1692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92666" y="1297469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任务三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8423" y="1226766"/>
            <a:ext cx="934875" cy="8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02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394043" y="8275936"/>
            <a:ext cx="4825750" cy="1072123"/>
            <a:chOff x="0" y="0"/>
            <a:chExt cx="6434333" cy="142949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999860" y="0"/>
              <a:ext cx="5434473" cy="865490"/>
            </a:xfrm>
            <a:custGeom>
              <a:avLst/>
              <a:gdLst/>
              <a:ahLst/>
              <a:cxnLst/>
              <a:rect r="r" b="b" t="t" l="l"/>
              <a:pathLst>
                <a:path h="865490" w="5434473">
                  <a:moveTo>
                    <a:pt x="0" y="0"/>
                  </a:moveTo>
                  <a:lnTo>
                    <a:pt x="5434473" y="0"/>
                  </a:lnTo>
                  <a:lnTo>
                    <a:pt x="5434473" y="865490"/>
                  </a:lnTo>
                  <a:lnTo>
                    <a:pt x="0" y="865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999860" y="865490"/>
              <a:ext cx="4681959" cy="544414"/>
            </a:xfrm>
            <a:custGeom>
              <a:avLst/>
              <a:gdLst/>
              <a:ahLst/>
              <a:cxnLst/>
              <a:rect r="r" b="b" t="t" l="l"/>
              <a:pathLst>
                <a:path h="544414" w="4681959">
                  <a:moveTo>
                    <a:pt x="0" y="0"/>
                  </a:moveTo>
                  <a:lnTo>
                    <a:pt x="4681960" y="0"/>
                  </a:lnTo>
                  <a:lnTo>
                    <a:pt x="4681960" y="544414"/>
                  </a:lnTo>
                  <a:lnTo>
                    <a:pt x="0" y="544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1013573"/>
              <a:ext cx="999860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缺点：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4884"/>
              <a:ext cx="999860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优点：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979926" y="9552846"/>
            <a:ext cx="8977036" cy="48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1"/>
              </a:lnSpc>
            </a:pPr>
            <a:r>
              <a:rPr lang="en-US" sz="2479" spc="488">
                <a:solidFill>
                  <a:srgbClr val="000000">
                    <a:alpha val="27843"/>
                  </a:srgbClr>
                </a:solidFill>
                <a:latin typeface="Agrandir"/>
                <a:ea typeface="Agrandir"/>
                <a:cs typeface="Agrandir"/>
                <a:sym typeface="Agrandir"/>
              </a:rPr>
              <a:t>SUMMARY OF ENTERPRISE WORK REPORT</a:t>
            </a:r>
          </a:p>
        </p:txBody>
      </p:sp>
      <p:sp>
        <p:nvSpPr>
          <p:cNvPr name="AutoShape 6" id="6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16234" y="2269886"/>
            <a:ext cx="6218356" cy="2873614"/>
            <a:chOff x="0" y="0"/>
            <a:chExt cx="8291141" cy="38314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23356" y="0"/>
              <a:ext cx="7444429" cy="3425086"/>
            </a:xfrm>
            <a:custGeom>
              <a:avLst/>
              <a:gdLst/>
              <a:ahLst/>
              <a:cxnLst/>
              <a:rect r="r" b="b" t="t" l="l"/>
              <a:pathLst>
                <a:path h="3425086" w="7444429">
                  <a:moveTo>
                    <a:pt x="0" y="0"/>
                  </a:moveTo>
                  <a:lnTo>
                    <a:pt x="7444429" y="0"/>
                  </a:lnTo>
                  <a:lnTo>
                    <a:pt x="7444429" y="3425086"/>
                  </a:lnTo>
                  <a:lnTo>
                    <a:pt x="0" y="3425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3415561"/>
              <a:ext cx="8291141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000000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峰峰值算法：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38747" y="5641604"/>
            <a:ext cx="6586665" cy="2479536"/>
          </a:xfrm>
          <a:custGeom>
            <a:avLst/>
            <a:gdLst/>
            <a:ahLst/>
            <a:cxnLst/>
            <a:rect r="r" b="b" t="t" l="l"/>
            <a:pathLst>
              <a:path h="2479536" w="6586665">
                <a:moveTo>
                  <a:pt x="0" y="0"/>
                </a:moveTo>
                <a:lnTo>
                  <a:pt x="6586665" y="0"/>
                </a:lnTo>
                <a:lnTo>
                  <a:pt x="6586665" y="2479536"/>
                </a:lnTo>
                <a:lnTo>
                  <a:pt x="0" y="2479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20317" y="5641604"/>
            <a:ext cx="6437723" cy="1153425"/>
          </a:xfrm>
          <a:custGeom>
            <a:avLst/>
            <a:gdLst/>
            <a:ahLst/>
            <a:cxnLst/>
            <a:rect r="r" b="b" t="t" l="l"/>
            <a:pathLst>
              <a:path h="1153425" w="6437723">
                <a:moveTo>
                  <a:pt x="0" y="0"/>
                </a:moveTo>
                <a:lnTo>
                  <a:pt x="6437722" y="0"/>
                </a:lnTo>
                <a:lnTo>
                  <a:pt x="6437722" y="1153425"/>
                </a:lnTo>
                <a:lnTo>
                  <a:pt x="0" y="115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92666" y="1297469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任务三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8423" y="1226766"/>
            <a:ext cx="934875" cy="8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8979926" y="9552846"/>
            <a:ext cx="8977036" cy="489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71"/>
              </a:lnSpc>
            </a:pPr>
            <a:r>
              <a:rPr lang="en-US" sz="2479" spc="488">
                <a:solidFill>
                  <a:srgbClr val="000000">
                    <a:alpha val="27843"/>
                  </a:srgbClr>
                </a:solidFill>
                <a:latin typeface="Agrandir"/>
                <a:ea typeface="Agrandir"/>
                <a:cs typeface="Agrandir"/>
                <a:sym typeface="Agrandir"/>
              </a:rPr>
              <a:t>SUMMARY OF ENTERPRISE WORK REPORT</a:t>
            </a:r>
          </a:p>
        </p:txBody>
      </p:sp>
      <p:sp>
        <p:nvSpPr>
          <p:cNvPr name="AutoShape 6" id="6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202480" y="2467286"/>
            <a:ext cx="4803187" cy="3079368"/>
          </a:xfrm>
          <a:custGeom>
            <a:avLst/>
            <a:gdLst/>
            <a:ahLst/>
            <a:cxnLst/>
            <a:rect r="r" b="b" t="t" l="l"/>
            <a:pathLst>
              <a:path h="3079368" w="4803187">
                <a:moveTo>
                  <a:pt x="0" y="0"/>
                </a:moveTo>
                <a:lnTo>
                  <a:pt x="4803186" y="0"/>
                </a:lnTo>
                <a:lnTo>
                  <a:pt x="4803186" y="3079368"/>
                </a:lnTo>
                <a:lnTo>
                  <a:pt x="0" y="3079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58536" y="2467286"/>
            <a:ext cx="4722761" cy="3079368"/>
          </a:xfrm>
          <a:custGeom>
            <a:avLst/>
            <a:gdLst/>
            <a:ahLst/>
            <a:cxnLst/>
            <a:rect r="r" b="b" t="t" l="l"/>
            <a:pathLst>
              <a:path h="3079368" w="4722761">
                <a:moveTo>
                  <a:pt x="0" y="0"/>
                </a:moveTo>
                <a:lnTo>
                  <a:pt x="4722761" y="0"/>
                </a:lnTo>
                <a:lnTo>
                  <a:pt x="4722761" y="3079368"/>
                </a:lnTo>
                <a:lnTo>
                  <a:pt x="0" y="3079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02480" y="5799873"/>
            <a:ext cx="4803187" cy="3169450"/>
          </a:xfrm>
          <a:custGeom>
            <a:avLst/>
            <a:gdLst/>
            <a:ahLst/>
            <a:cxnLst/>
            <a:rect r="r" b="b" t="t" l="l"/>
            <a:pathLst>
              <a:path h="3169450" w="4803187">
                <a:moveTo>
                  <a:pt x="0" y="0"/>
                </a:moveTo>
                <a:lnTo>
                  <a:pt x="4803186" y="0"/>
                </a:lnTo>
                <a:lnTo>
                  <a:pt x="4803186" y="3169450"/>
                </a:lnTo>
                <a:lnTo>
                  <a:pt x="0" y="316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58536" y="5853205"/>
            <a:ext cx="4722761" cy="3100316"/>
          </a:xfrm>
          <a:custGeom>
            <a:avLst/>
            <a:gdLst/>
            <a:ahLst/>
            <a:cxnLst/>
            <a:rect r="r" b="b" t="t" l="l"/>
            <a:pathLst>
              <a:path h="3100316" w="4722761">
                <a:moveTo>
                  <a:pt x="0" y="0"/>
                </a:moveTo>
                <a:lnTo>
                  <a:pt x="4722761" y="0"/>
                </a:lnTo>
                <a:lnTo>
                  <a:pt x="4722761" y="3100315"/>
                </a:lnTo>
                <a:lnTo>
                  <a:pt x="0" y="310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92666" y="1297469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任务四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8423" y="1226766"/>
            <a:ext cx="934875" cy="8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36626" y="1747490"/>
            <a:ext cx="5712485" cy="34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2"/>
              </a:lnSpc>
              <a:spcBef>
                <a:spcPct val="0"/>
              </a:spcBef>
            </a:pPr>
            <a:r>
              <a:rPr lang="en-US" b="true" sz="2285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对任务二的信号进行处理，可以获得以下结果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38941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9348059"/>
            <a:ext cx="1828800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2869" y="487718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451131" y="9845181"/>
            <a:ext cx="9595131" cy="0"/>
          </a:xfrm>
          <a:prstGeom prst="line">
            <a:avLst/>
          </a:prstGeom>
          <a:ln cap="flat" w="9525">
            <a:solidFill>
              <a:srgbClr val="000000">
                <a:alpha val="5882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66700" y="1067676"/>
            <a:ext cx="1118322" cy="1158760"/>
            <a:chOff x="0" y="0"/>
            <a:chExt cx="223589" cy="2316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589" cy="231674"/>
            </a:xfrm>
            <a:custGeom>
              <a:avLst/>
              <a:gdLst/>
              <a:ahLst/>
              <a:cxnLst/>
              <a:rect r="r" b="b" t="t" l="l"/>
              <a:pathLst>
                <a:path h="231674" w="223589">
                  <a:moveTo>
                    <a:pt x="0" y="0"/>
                  </a:moveTo>
                  <a:lnTo>
                    <a:pt x="223589" y="0"/>
                  </a:lnTo>
                  <a:lnTo>
                    <a:pt x="223589" y="231674"/>
                  </a:lnTo>
                  <a:lnTo>
                    <a:pt x="0" y="231674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589" cy="2792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92666" y="1297469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任务四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8423" y="1226766"/>
            <a:ext cx="934875" cy="83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9"/>
              </a:lnSpc>
            </a:pPr>
            <a:r>
              <a:rPr lang="en-US" sz="5532" b="true">
                <a:solidFill>
                  <a:srgbClr val="FFFFFF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03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55550" y="2803735"/>
            <a:ext cx="3002232" cy="2595164"/>
            <a:chOff x="0" y="0"/>
            <a:chExt cx="4002976" cy="346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02976" cy="3104618"/>
            </a:xfrm>
            <a:custGeom>
              <a:avLst/>
              <a:gdLst/>
              <a:ahLst/>
              <a:cxnLst/>
              <a:rect r="r" b="b" t="t" l="l"/>
              <a:pathLst>
                <a:path h="3104618" w="4002976">
                  <a:moveTo>
                    <a:pt x="0" y="0"/>
                  </a:moveTo>
                  <a:lnTo>
                    <a:pt x="4002976" y="0"/>
                  </a:lnTo>
                  <a:lnTo>
                    <a:pt x="4002976" y="3104618"/>
                  </a:lnTo>
                  <a:lnTo>
                    <a:pt x="0" y="31046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01611" y="3095093"/>
              <a:ext cx="1199753" cy="36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000000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正弦信号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29297" y="2803735"/>
            <a:ext cx="3002232" cy="2548802"/>
            <a:chOff x="0" y="0"/>
            <a:chExt cx="4002976" cy="33984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02976" cy="3042802"/>
            </a:xfrm>
            <a:custGeom>
              <a:avLst/>
              <a:gdLst/>
              <a:ahLst/>
              <a:cxnLst/>
              <a:rect r="r" b="b" t="t" l="l"/>
              <a:pathLst>
                <a:path h="3042802" w="4002976">
                  <a:moveTo>
                    <a:pt x="0" y="0"/>
                  </a:moveTo>
                  <a:lnTo>
                    <a:pt x="4002976" y="0"/>
                  </a:lnTo>
                  <a:lnTo>
                    <a:pt x="4002976" y="3042802"/>
                  </a:lnTo>
                  <a:lnTo>
                    <a:pt x="0" y="3042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088035" y="3033277"/>
              <a:ext cx="1826907" cy="36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000000"/>
                  </a:solidFill>
                  <a:latin typeface="阿里巴巴普惠体 Bold"/>
                  <a:ea typeface="阿里巴巴普惠体 Bold"/>
                  <a:cs typeface="阿里巴巴普惠体 Bold"/>
                  <a:sym typeface="阿里巴巴普惠体 Bold"/>
                </a:rPr>
                <a:t>chirp信号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781326" y="6682736"/>
            <a:ext cx="3002232" cy="1756408"/>
          </a:xfrm>
          <a:custGeom>
            <a:avLst/>
            <a:gdLst/>
            <a:ahLst/>
            <a:cxnLst/>
            <a:rect r="r" b="b" t="t" l="l"/>
            <a:pathLst>
              <a:path h="1756408" w="3002232">
                <a:moveTo>
                  <a:pt x="0" y="0"/>
                </a:moveTo>
                <a:lnTo>
                  <a:pt x="3002232" y="0"/>
                </a:lnTo>
                <a:lnTo>
                  <a:pt x="3002232" y="1756407"/>
                </a:lnTo>
                <a:lnTo>
                  <a:pt x="0" y="1756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597352" y="8429618"/>
            <a:ext cx="137018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卷积结果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93137" y="2979814"/>
            <a:ext cx="5703308" cy="3861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卷积操作等效于两个信号在时域</a:t>
            </a: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的滑动加权叠加，其频域表现为两信号频谱的乘积。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正弦（单频）和Chirp（宽带频率）信号的卷积的分析：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​时域结果：输出波形复杂，表现为时变幅度和相位调制。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​频域结果：输出频谱为Chirp信号的宽带频谱在正弦信号频率（10Hz）处的局部放大。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结论与意义：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        1.正弦信号可视为窄带滤波器，卷积结果反映Chirp信号通过该滤波器后的响应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b="true" sz="1800">
                <a:solidFill>
                  <a:srgbClr val="000000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        2.卷积可用于检测Chirp信号中是否存在与正弦信号同频的成分。</a:t>
            </a:r>
          </a:p>
          <a:p>
            <a:pPr algn="l">
              <a:lnSpc>
                <a:spcPts val="6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460954" y="1994110"/>
            <a:ext cx="5005604" cy="696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2"/>
              </a:lnSpc>
            </a:pPr>
            <a:r>
              <a:rPr lang="en-US" sz="4610" b="true">
                <a:solidFill>
                  <a:srgbClr val="202021"/>
                </a:solidFill>
                <a:latin typeface="阿里巴巴普惠体 Bold"/>
                <a:ea typeface="阿里巴巴普惠体 Bold"/>
                <a:cs typeface="阿里巴巴普惠体 Bold"/>
                <a:sym typeface="阿里巴巴普惠体 Bold"/>
              </a:rPr>
              <a:t>分析一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DAGfoQzR0VY</dc:identifier>
  <dcterms:modified xsi:type="dcterms:W3CDTF">2011-08-01T06:04:30Z</dcterms:modified>
  <cp:revision>1</cp:revision>
  <dc:title>孙奇栋</dc:title>
</cp:coreProperties>
</file>